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84" r:id="rId2"/>
    <p:sldId id="285" r:id="rId3"/>
    <p:sldId id="289" r:id="rId4"/>
    <p:sldId id="309" r:id="rId5"/>
    <p:sldId id="293" r:id="rId6"/>
    <p:sldId id="290" r:id="rId7"/>
    <p:sldId id="297" r:id="rId8"/>
    <p:sldId id="296" r:id="rId9"/>
    <p:sldId id="294" r:id="rId10"/>
    <p:sldId id="295" r:id="rId11"/>
    <p:sldId id="310" r:id="rId12"/>
    <p:sldId id="362" r:id="rId13"/>
    <p:sldId id="363" r:id="rId14"/>
    <p:sldId id="365" r:id="rId15"/>
    <p:sldId id="385" r:id="rId16"/>
    <p:sldId id="364" r:id="rId17"/>
    <p:sldId id="322" r:id="rId18"/>
    <p:sldId id="380" r:id="rId19"/>
    <p:sldId id="341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1E16"/>
    <a:srgbClr val="FFFF00"/>
    <a:srgbClr val="00140F"/>
    <a:srgbClr val="FFFFFF"/>
    <a:srgbClr val="99FFCC"/>
    <a:srgbClr val="33CC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1CB65-C74E-412F-8D4F-86801EEAF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7422A-3195-408B-99E5-70BFCD4D3C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59E0B-FCB9-49E0-9A43-368408BA1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85D5D-A1D0-47C0-8C54-12CCA58AC7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1BD9F-EF25-47FB-9FD4-840840FD9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30E79-D239-4994-A02C-FBA1E5213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FD919-A7C0-48B4-BF03-0E4985F406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7F723-79D4-4484-9785-2BE3194C0F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4C8BB-15F7-4914-A54E-8533309E5F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016D2-1484-4453-A324-4F3F0461C4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95086-EBE2-4108-A6D2-6BB9F148DE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E47827FC-E392-4E1B-A5CD-AC9D10E9E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advClick="0" advTm="0">
    <p:strips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428728" y="357166"/>
            <a:ext cx="6786610" cy="1446550"/>
          </a:xfrm>
          <a:prstGeom prst="rect">
            <a:avLst/>
          </a:prstGeom>
          <a:noFill/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4400" b="1" dirty="0">
                <a:ln w="50800"/>
                <a:solidFill>
                  <a:schemeClr val="bg1">
                    <a:shade val="50000"/>
                  </a:schemeClr>
                </a:solidFill>
              </a:rPr>
              <a:t>Безопасность </a:t>
            </a:r>
          </a:p>
          <a:p>
            <a:pPr algn="ctr">
              <a:defRPr/>
            </a:pPr>
            <a:r>
              <a:rPr lang="ru-RU" sz="4400" b="1" dirty="0">
                <a:ln w="50800"/>
                <a:solidFill>
                  <a:schemeClr val="bg1">
                    <a:shade val="50000"/>
                  </a:schemeClr>
                </a:solidFill>
              </a:rPr>
              <a:t> на водоемах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143116"/>
            <a:ext cx="5990159" cy="4000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0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8"/>
          <p:cNvSpPr txBox="1">
            <a:spLocks noChangeArrowheads="1"/>
          </p:cNvSpPr>
          <p:nvPr/>
        </p:nvSpPr>
        <p:spPr bwMode="auto">
          <a:xfrm>
            <a:off x="1285875" y="928688"/>
            <a:ext cx="6858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</a:rPr>
              <a:t>-   Не следует входить в воду вспотевшими и разгоряченными.</a:t>
            </a:r>
          </a:p>
          <a:p>
            <a:pPr>
              <a:defRPr/>
            </a:pPr>
            <a:endParaRPr lang="ru-RU" sz="2000" b="1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-  В холодную воду заходи не сразу, а постепенно.</a:t>
            </a:r>
          </a:p>
        </p:txBody>
      </p:sp>
      <p:pic>
        <p:nvPicPr>
          <p:cNvPr id="8196" name="Picture 10" descr="D:\Семейная\Ирина\Анимашки\прав купан 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357430"/>
            <a:ext cx="4633913" cy="3119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316" name="TextBox 10"/>
          <p:cNvSpPr txBox="1">
            <a:spLocks noChangeArrowheads="1"/>
          </p:cNvSpPr>
          <p:nvPr/>
        </p:nvSpPr>
        <p:spPr bwMode="auto">
          <a:xfrm>
            <a:off x="1143000" y="5786438"/>
            <a:ext cx="685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- Не рекомендуется входить в воду сразу после приема пищи. Сделайте перерыв не менее 1 часа.</a:t>
            </a:r>
          </a:p>
        </p:txBody>
      </p:sp>
      <p:sp>
        <p:nvSpPr>
          <p:cNvPr id="12" name="Прямоугольник 11"/>
          <p:cNvSpPr/>
          <p:nvPr/>
        </p:nvSpPr>
        <p:spPr>
          <a:xfrm rot="16200000">
            <a:off x="-2961000" y="2961000"/>
            <a:ext cx="6858000" cy="93600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</a:rPr>
              <a:t>Безопасность   на водоемах</a:t>
            </a:r>
          </a:p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214290"/>
            <a:ext cx="7858180" cy="492443"/>
          </a:xfrm>
          <a:prstGeom prst="rect">
            <a:avLst/>
          </a:prstGeom>
          <a:noFill/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600" b="1" dirty="0">
                <a:ln w="50800"/>
                <a:solidFill>
                  <a:srgbClr val="FF0000"/>
                </a:solidFill>
              </a:rPr>
              <a:t>Правила безопасного поведения на водоемах</a:t>
            </a:r>
          </a:p>
        </p:txBody>
      </p:sp>
    </p:spTree>
  </p:cSld>
  <p:clrMapOvr>
    <a:masterClrMapping/>
  </p:clrMapOvr>
  <p:transition advClick="0" advTm="0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0" y="3500438"/>
            <a:ext cx="7858180" cy="492443"/>
          </a:xfrm>
          <a:prstGeom prst="rect">
            <a:avLst/>
          </a:prstGeom>
          <a:noFill/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600" b="1" dirty="0">
                <a:ln w="50800"/>
                <a:solidFill>
                  <a:schemeClr val="bg1">
                    <a:shade val="50000"/>
                  </a:schemeClr>
                </a:solidFill>
              </a:rPr>
              <a:t>Необходимо научиться отдыхать на воде</a:t>
            </a:r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-2961000" y="2961000"/>
            <a:ext cx="6858000" cy="93600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</a:rPr>
              <a:t>Безопасность   на водоемах</a:t>
            </a:r>
          </a:p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214290"/>
            <a:ext cx="7858180" cy="492443"/>
          </a:xfrm>
          <a:prstGeom prst="rect">
            <a:avLst/>
          </a:prstGeom>
          <a:noFill/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600" b="1" dirty="0">
                <a:ln w="50800"/>
                <a:solidFill>
                  <a:srgbClr val="FF0000"/>
                </a:solidFill>
              </a:rPr>
              <a:t>Правила безопасного поведения на водоемах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857232"/>
            <a:ext cx="7858180" cy="892552"/>
          </a:xfrm>
          <a:prstGeom prst="rect">
            <a:avLst/>
          </a:prstGeom>
          <a:noFill/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600" b="1" dirty="0">
                <a:ln w="50800"/>
                <a:solidFill>
                  <a:schemeClr val="bg1">
                    <a:shade val="50000"/>
                  </a:schemeClr>
                </a:solidFill>
              </a:rPr>
              <a:t>Самый лучший способ чувствовать себя уверенно на воде – научиться плавать</a:t>
            </a:r>
          </a:p>
        </p:txBody>
      </p:sp>
      <p:pic>
        <p:nvPicPr>
          <p:cNvPr id="14342" name="Picture 7" descr="D:\Семейная\Ирина\Анимашки\плавание 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38" y="2000250"/>
            <a:ext cx="196691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4" descr="D:\Семейная\Ирина\Анимашки\плавание 1 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2071688"/>
            <a:ext cx="2143125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10" descr="http://www.swimminglesson.com.my/wp-content/uploads/2011/12/backstrok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4214813"/>
            <a:ext cx="489585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6200000">
            <a:off x="-2961000" y="2828836"/>
            <a:ext cx="6858000" cy="1200329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</a:rPr>
              <a:t>Моделирование опасных ситуаций на воде</a:t>
            </a:r>
          </a:p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142852"/>
            <a:ext cx="7858180" cy="892552"/>
          </a:xfrm>
          <a:prstGeom prst="rect">
            <a:avLst/>
          </a:prstGeom>
          <a:noFill/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ru-RU" sz="2600" b="1" dirty="0">
                <a:ln w="50800"/>
                <a:solidFill>
                  <a:srgbClr val="FF0000"/>
                </a:solidFill>
              </a:rPr>
              <a:t>Ваши действия:</a:t>
            </a:r>
          </a:p>
          <a:p>
            <a:pPr algn="ctr">
              <a:defRPr/>
            </a:pPr>
            <a:r>
              <a:rPr lang="ru-RU" sz="2600" b="1" dirty="0">
                <a:ln w="50800"/>
                <a:solidFill>
                  <a:srgbClr val="002060"/>
                </a:solidFill>
              </a:rPr>
              <a:t>- если нога запуталась в водорослях</a:t>
            </a:r>
          </a:p>
        </p:txBody>
      </p:sp>
      <p:pic>
        <p:nvPicPr>
          <p:cNvPr id="26633" name="Picture 9" descr="http://www.sarreg.ru/uploads/posts/2012-01/1326911131_24240238_1209923214_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285860"/>
            <a:ext cx="7179517" cy="4786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635" name="Picture 11" descr="http://rud.exdat.com/pars_docs/tw_refs/696/695744/695744_html_m25ff710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4000504"/>
            <a:ext cx="2915863" cy="26908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6200000">
            <a:off x="-2961000" y="2828836"/>
            <a:ext cx="6858000" cy="1200329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</a:rPr>
              <a:t>Моделирование опасных ситуаций на воде</a:t>
            </a:r>
          </a:p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142852"/>
            <a:ext cx="7858180" cy="892552"/>
          </a:xfrm>
          <a:prstGeom prst="rect">
            <a:avLst/>
          </a:prstGeom>
          <a:noFill/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ru-RU" sz="2600" b="1" dirty="0">
                <a:ln w="50800"/>
                <a:solidFill>
                  <a:srgbClr val="FF0000"/>
                </a:solidFill>
              </a:rPr>
              <a:t>Ваши действия:</a:t>
            </a:r>
          </a:p>
          <a:p>
            <a:pPr algn="ctr">
              <a:defRPr/>
            </a:pPr>
            <a:r>
              <a:rPr lang="ru-RU" sz="2600" b="1" dirty="0">
                <a:ln w="50800"/>
                <a:solidFill>
                  <a:srgbClr val="002060"/>
                </a:solidFill>
              </a:rPr>
              <a:t>- если икроножную мышцу свело судорогой</a:t>
            </a:r>
          </a:p>
        </p:txBody>
      </p:sp>
      <p:pic>
        <p:nvPicPr>
          <p:cNvPr id="27663" name="Picture 15" descr="http://www.test.e-nkama.ru/upload/iblock/fbc/775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52509" y="1214422"/>
            <a:ext cx="6477045" cy="48577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665" name="Picture 17" descr="http://www.bodybuild.ru/img/myshechnye-sudorogi-mogut-proishodit-245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29322" y="3590925"/>
            <a:ext cx="2857500" cy="32670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6200000">
            <a:off x="-2961000" y="2828836"/>
            <a:ext cx="6858000" cy="1200329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</a:rPr>
              <a:t>Моделирование опасных ситуаций на воде</a:t>
            </a:r>
          </a:p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142852"/>
            <a:ext cx="7858180" cy="892552"/>
          </a:xfrm>
          <a:prstGeom prst="rect">
            <a:avLst/>
          </a:prstGeom>
          <a:noFill/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ru-RU" sz="2600" b="1" dirty="0">
                <a:ln w="50800"/>
                <a:solidFill>
                  <a:srgbClr val="FF0000"/>
                </a:solidFill>
              </a:rPr>
              <a:t>Ваши действия:</a:t>
            </a:r>
          </a:p>
          <a:p>
            <a:pPr>
              <a:defRPr/>
            </a:pPr>
            <a:r>
              <a:rPr lang="ru-RU" sz="2600" b="1" dirty="0">
                <a:ln w="50800"/>
                <a:solidFill>
                  <a:srgbClr val="002060"/>
                </a:solidFill>
              </a:rPr>
              <a:t>- если перевернулась лодка</a:t>
            </a:r>
          </a:p>
        </p:txBody>
      </p:sp>
      <p:pic>
        <p:nvPicPr>
          <p:cNvPr id="75778" name="Picture 2" descr="http://vasilich-k.narod.ru/pohod_f/f_belomor/Shp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285860"/>
            <a:ext cx="6858049" cy="45720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0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6200000">
            <a:off x="-2961000" y="2828836"/>
            <a:ext cx="6858000" cy="1200329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</a:rPr>
              <a:t>Моделирование опасных ситуаций на воде</a:t>
            </a:r>
          </a:p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142852"/>
            <a:ext cx="7858180" cy="892552"/>
          </a:xfrm>
          <a:prstGeom prst="rect">
            <a:avLst/>
          </a:prstGeom>
          <a:noFill/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ru-RU" sz="2600" b="1" dirty="0">
                <a:ln w="50800"/>
                <a:solidFill>
                  <a:srgbClr val="FF0000"/>
                </a:solidFill>
              </a:rPr>
              <a:t>Ваши действия:</a:t>
            </a:r>
          </a:p>
          <a:p>
            <a:pPr>
              <a:defRPr/>
            </a:pPr>
            <a:r>
              <a:rPr lang="ru-RU" sz="2600" b="1" dirty="0">
                <a:ln w="50800"/>
                <a:solidFill>
                  <a:srgbClr val="002060"/>
                </a:solidFill>
              </a:rPr>
              <a:t>- если заплыли слишком далеко и устали </a:t>
            </a:r>
          </a:p>
        </p:txBody>
      </p:sp>
      <p:pic>
        <p:nvPicPr>
          <p:cNvPr id="70660" name="Picture 4" descr="http://f.azh.kz/news-kaz/007/016/25plavan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142984"/>
            <a:ext cx="6858048" cy="4572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0658" name="Picture 2" descr="http://cs9946.vkontakte.ru/u52852098/-14/x_6bd68e2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4283352"/>
            <a:ext cx="3786246" cy="25746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6200000">
            <a:off x="-3021164" y="2889000"/>
            <a:ext cx="6858000" cy="108000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</a:rPr>
              <a:t>Моделирование опасных ситуаций на воде</a:t>
            </a:r>
          </a:p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142852"/>
            <a:ext cx="7858180" cy="892552"/>
          </a:xfrm>
          <a:prstGeom prst="rect">
            <a:avLst/>
          </a:prstGeom>
          <a:noFill/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ru-RU" sz="2600" b="1" dirty="0">
                <a:ln w="50800"/>
                <a:solidFill>
                  <a:srgbClr val="FF0000"/>
                </a:solidFill>
              </a:rPr>
              <a:t>Ваши действия:</a:t>
            </a:r>
          </a:p>
          <a:p>
            <a:pPr>
              <a:defRPr/>
            </a:pPr>
            <a:r>
              <a:rPr lang="ru-RU" sz="2600" b="1" dirty="0">
                <a:ln w="50800"/>
                <a:solidFill>
                  <a:srgbClr val="002060"/>
                </a:solidFill>
              </a:rPr>
              <a:t>- если видите, что тонет человек</a:t>
            </a:r>
          </a:p>
        </p:txBody>
      </p:sp>
      <p:pic>
        <p:nvPicPr>
          <p:cNvPr id="74756" name="Picture 4" descr="Что делать, если на ваших глазах тонет челове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5" y="1071546"/>
            <a:ext cx="6580157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6" descr="G:\1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43570" y="4214818"/>
            <a:ext cx="3238522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6200000">
            <a:off x="-3021164" y="2889000"/>
            <a:ext cx="6858000" cy="108000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</a:rPr>
              <a:t>Моделирование опасных ситуаций на воде</a:t>
            </a:r>
          </a:p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28677" name="Picture 5" descr="G:\15.jpg"/>
          <p:cNvPicPr>
            <a:picLocks noChangeAspect="1" noChangeArrowheads="1"/>
          </p:cNvPicPr>
          <p:nvPr/>
        </p:nvPicPr>
        <p:blipFill>
          <a:blip r:embed="rId2"/>
          <a:srcRect r="5664" b="4687"/>
          <a:stretch>
            <a:fillRect/>
          </a:stretch>
        </p:blipFill>
        <p:spPr bwMode="auto">
          <a:xfrm>
            <a:off x="1500165" y="1285859"/>
            <a:ext cx="6643735" cy="4502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928662" y="214290"/>
            <a:ext cx="7858180" cy="892552"/>
          </a:xfrm>
          <a:prstGeom prst="rect">
            <a:avLst/>
          </a:prstGeom>
          <a:noFill/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ru-RU" sz="2600" b="1" dirty="0">
                <a:ln w="50800"/>
                <a:solidFill>
                  <a:srgbClr val="FF0000"/>
                </a:solidFill>
              </a:rPr>
              <a:t>Ваши действия:</a:t>
            </a:r>
          </a:p>
          <a:p>
            <a:pPr>
              <a:defRPr/>
            </a:pPr>
            <a:r>
              <a:rPr lang="ru-RU" sz="2600" b="1" dirty="0">
                <a:ln w="50800"/>
                <a:solidFill>
                  <a:srgbClr val="002060"/>
                </a:solidFill>
              </a:rPr>
              <a:t>- если начал тонуть</a:t>
            </a:r>
          </a:p>
        </p:txBody>
      </p:sp>
    </p:spTree>
  </p:cSld>
  <p:clrMapOvr>
    <a:masterClrMapping/>
  </p:clrMapOvr>
  <p:transition advClick="0" advTm="0"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6200000">
            <a:off x="-3021164" y="2889000"/>
            <a:ext cx="6858000" cy="108000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</a:rPr>
              <a:t>Моделирование опасных ситуаций на воде</a:t>
            </a:r>
          </a:p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4714884"/>
            <a:ext cx="7786687" cy="163121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sz="2000" b="1" dirty="0">
                <a:solidFill>
                  <a:srgbClr val="C00000"/>
                </a:solidFill>
              </a:rPr>
              <a:t>Тот, кому  угрожает опасность должен сам искать путь к спасению.  </a:t>
            </a:r>
          </a:p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</a:rPr>
              <a:t>Говориться в том случае, когда ясно, что помощи со стороны не будет, и попавший в беду должен позаботиться о себе сам.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214290"/>
            <a:ext cx="7858180" cy="492443"/>
          </a:xfrm>
          <a:prstGeom prst="rect">
            <a:avLst/>
          </a:prstGeom>
          <a:noFill/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ru-RU" sz="2600" b="1" dirty="0">
                <a:ln w="50800"/>
                <a:solidFill>
                  <a:srgbClr val="FF0000"/>
                </a:solidFill>
              </a:rPr>
              <a:t>Объясните смысл поговорки:</a:t>
            </a:r>
            <a:endParaRPr lang="ru-RU" sz="2600" b="1" dirty="0">
              <a:ln w="50800"/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1251642">
            <a:off x="857224" y="2000240"/>
            <a:ext cx="8035597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4400" b="1" dirty="0">
                <a:ln w="50800"/>
                <a:solidFill>
                  <a:schemeClr val="bg1">
                    <a:shade val="50000"/>
                  </a:schemeClr>
                </a:solidFill>
              </a:rPr>
              <a:t>Спасение утопающих –</a:t>
            </a:r>
          </a:p>
          <a:p>
            <a:pPr algn="ctr">
              <a:defRPr/>
            </a:pPr>
            <a:r>
              <a:rPr lang="ru-RU" sz="4400" b="1" dirty="0">
                <a:ln w="50800"/>
                <a:solidFill>
                  <a:schemeClr val="bg1">
                    <a:shade val="50000"/>
                  </a:schemeClr>
                </a:solidFill>
              </a:rPr>
              <a:t>дело рук самих утопающих </a:t>
            </a:r>
          </a:p>
        </p:txBody>
      </p:sp>
    </p:spTree>
  </p:cSld>
  <p:clrMapOvr>
    <a:masterClrMapping/>
  </p:clrMapOvr>
  <p:transition advClick="0" advTm="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6200000">
            <a:off x="-2961000" y="2961000"/>
            <a:ext cx="6858000" cy="93600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</a:rPr>
              <a:t>Безопасность   на водоемах</a:t>
            </a:r>
          </a:p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857232"/>
            <a:ext cx="7858180" cy="2215991"/>
          </a:xfrm>
          <a:prstGeom prst="rect">
            <a:avLst/>
          </a:prstGeom>
          <a:noFill/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00140F"/>
                </a:solidFill>
              </a:rPr>
              <a:t>Соблюдая простые меры 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00140F"/>
                </a:solidFill>
              </a:rPr>
              <a:t>предосторожности и прислушиваясь к советам специалистов, вы обезопасите себя от несчастных случаев на воде</a:t>
            </a:r>
          </a:p>
          <a:p>
            <a:pPr algn="ctr">
              <a:defRPr/>
            </a:pPr>
            <a:endParaRPr lang="ru-RU" sz="2600" b="1" dirty="0">
              <a:ln w="50800"/>
              <a:solidFill>
                <a:srgbClr val="00140F"/>
              </a:solidFill>
            </a:endParaRPr>
          </a:p>
        </p:txBody>
      </p:sp>
      <p:sp>
        <p:nvSpPr>
          <p:cNvPr id="22532" name="TextBox 5"/>
          <p:cNvSpPr txBox="1">
            <a:spLocks noChangeArrowheads="1"/>
          </p:cNvSpPr>
          <p:nvPr/>
        </p:nvSpPr>
        <p:spPr bwMode="auto">
          <a:xfrm>
            <a:off x="3714750" y="214313"/>
            <a:ext cx="2000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Вывод:</a:t>
            </a:r>
          </a:p>
        </p:txBody>
      </p:sp>
      <p:pic>
        <p:nvPicPr>
          <p:cNvPr id="29702" name="Picture 6" descr="G:\1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000372"/>
            <a:ext cx="3810016" cy="2857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4" name="Picture 4" descr="D:\Семейная\Ирина\Анимашки\дельфин 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6072188"/>
            <a:ext cx="5724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6" descr="D:\Семейная\Ирина\Анимашки\дельфин 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50" y="5643563"/>
            <a:ext cx="5724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5984" y="357166"/>
            <a:ext cx="5606151" cy="461665"/>
          </a:xfrm>
          <a:prstGeom prst="rect">
            <a:avLst/>
          </a:prstGeom>
          <a:noFill/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 wrap="none"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sz="2400" b="1" dirty="0">
                <a:ln w="50800"/>
                <a:solidFill>
                  <a:srgbClr val="C00000"/>
                </a:solidFill>
              </a:rPr>
              <a:t>Условия для безопасного купания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75" y="1428750"/>
          <a:ext cx="7405718" cy="4355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4"/>
                <a:gridCol w="3786214"/>
              </a:tblGrid>
              <a:tr h="129491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Дно реки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Быть пологим, ровным,</a:t>
                      </a:r>
                      <a:r>
                        <a:rPr lang="ru-RU" sz="2400" b="1" baseline="0" dirty="0" smtClean="0"/>
                        <a:t> плотным, лучше песчаным</a:t>
                      </a:r>
                      <a:endParaRPr lang="ru-RU" sz="2400" b="1" dirty="0"/>
                    </a:p>
                  </a:txBody>
                  <a:tcPr/>
                </a:tc>
              </a:tr>
              <a:tr h="102029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Скорость течения 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Не более 10 м/ с</a:t>
                      </a:r>
                      <a:endParaRPr lang="ru-RU" sz="2400" b="1" dirty="0"/>
                    </a:p>
                  </a:txBody>
                  <a:tcPr/>
                </a:tc>
              </a:tr>
              <a:tr h="1020299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Температура воды</a:t>
                      </a:r>
                    </a:p>
                    <a:p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</a:rPr>
                        <a:t>Не  ниже +</a:t>
                      </a:r>
                      <a:r>
                        <a:rPr lang="ru-RU" sz="24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 </a:t>
                      </a:r>
                      <a:r>
                        <a:rPr lang="ru-RU" sz="2400" b="1" kern="1200" baseline="30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ru-RU" sz="24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</a:p>
                    <a:p>
                      <a:endParaRPr lang="ru-RU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02029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Глубина реки для </a:t>
                      </a:r>
                      <a:r>
                        <a:rPr lang="ru-RU" sz="2400" b="1" dirty="0" err="1" smtClean="0"/>
                        <a:t>неумеющих</a:t>
                      </a:r>
                      <a:r>
                        <a:rPr lang="ru-RU" sz="2400" b="1" dirty="0" smtClean="0"/>
                        <a:t> плавать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Не глубже 1, 2 м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 rot="16200000">
            <a:off x="-2961000" y="2961000"/>
            <a:ext cx="6858000" cy="93600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</a:rPr>
              <a:t>Безопасность   на водоемах</a:t>
            </a:r>
          </a:p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advClick="0" advTm="0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3111163" y="2961001"/>
            <a:ext cx="6858000" cy="93600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</a:p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</a:rPr>
              <a:t>Безопасность   на водоемах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214290"/>
            <a:ext cx="7858180" cy="492443"/>
          </a:xfrm>
          <a:prstGeom prst="rect">
            <a:avLst/>
          </a:prstGeom>
          <a:noFill/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600" b="1" dirty="0">
                <a:ln w="50800"/>
                <a:solidFill>
                  <a:srgbClr val="FF0000"/>
                </a:solidFill>
              </a:rPr>
              <a:t>Правила безопасного поведения на водоемах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000108"/>
            <a:ext cx="7572460" cy="892552"/>
          </a:xfrm>
          <a:prstGeom prst="rect">
            <a:avLst/>
          </a:prstGeom>
          <a:noFill/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600" b="1" dirty="0">
                <a:ln w="50800"/>
                <a:solidFill>
                  <a:schemeClr val="bg1">
                    <a:shade val="50000"/>
                  </a:schemeClr>
                </a:solidFill>
              </a:rPr>
              <a:t>1. Купаться можно только в специально отведенных местах для  купания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2000240"/>
            <a:ext cx="4143404" cy="28467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50" name="TextBox 6"/>
          <p:cNvSpPr txBox="1">
            <a:spLocks noChangeArrowheads="1"/>
          </p:cNvSpPr>
          <p:nvPr/>
        </p:nvSpPr>
        <p:spPr bwMode="auto">
          <a:xfrm>
            <a:off x="1500188" y="5072063"/>
            <a:ext cx="2643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Городской пляж</a:t>
            </a:r>
          </a:p>
        </p:txBody>
      </p:sp>
      <p:pic>
        <p:nvPicPr>
          <p:cNvPr id="6152" name="Picture 8" descr="G:\14.bmp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3786180"/>
            <a:ext cx="4095760" cy="30718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5008" y="2143116"/>
            <a:ext cx="2895817" cy="16144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2286000" y="4714875"/>
            <a:ext cx="542925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Пляж буйками окружен</a:t>
            </a:r>
          </a:p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</a:rPr>
              <a:t>От судов, коряг и волн.</a:t>
            </a:r>
          </a:p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</a:rPr>
              <a:t>Значит, можно здесь купаться,</a:t>
            </a:r>
          </a:p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</a:rPr>
              <a:t>Ничего не опасаться.</a:t>
            </a:r>
          </a:p>
          <a:p>
            <a:pPr>
              <a:defRPr/>
            </a:pP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214290"/>
            <a:ext cx="7858180" cy="492443"/>
          </a:xfrm>
          <a:prstGeom prst="rect">
            <a:avLst/>
          </a:prstGeom>
          <a:noFill/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600" b="1" dirty="0">
                <a:ln w="50800"/>
                <a:solidFill>
                  <a:srgbClr val="FF0000"/>
                </a:solidFill>
              </a:rPr>
              <a:t>Правила безопасного поведения на водоемах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071546"/>
            <a:ext cx="6522250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 rot="16200000">
            <a:off x="-2961000" y="2961000"/>
            <a:ext cx="6858000" cy="93600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</a:rPr>
              <a:t>Безопасность   на водоемах</a:t>
            </a:r>
          </a:p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advClick="0" advTm="0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889031" y="2889000"/>
            <a:ext cx="6858000" cy="108000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</a:rPr>
              <a:t>Безоп</a:t>
            </a:r>
            <a:r>
              <a:rPr lang="ru-RU" sz="2800" b="1" dirty="0">
                <a:ln w="50800"/>
                <a:solidFill>
                  <a:schemeClr val="bg1">
                    <a:shade val="50000"/>
                  </a:schemeClr>
                </a:solidFill>
              </a:rPr>
              <a:t>асное поведение  на водоемах</a:t>
            </a:r>
          </a:p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357298"/>
            <a:ext cx="3786214" cy="36216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5143500" y="928688"/>
            <a:ext cx="371475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Катятся волны </a:t>
            </a:r>
          </a:p>
          <a:p>
            <a:pPr>
              <a:defRPr/>
            </a:pPr>
            <a:r>
              <a:rPr lang="ru-RU" sz="2000" b="1" dirty="0">
                <a:solidFill>
                  <a:srgbClr val="002060"/>
                </a:solidFill>
              </a:rPr>
              <a:t>от лодок с судами...</a:t>
            </a:r>
          </a:p>
          <a:p>
            <a:pPr>
              <a:defRPr/>
            </a:pPr>
            <a:r>
              <a:rPr lang="ru-RU" sz="2000" b="1" dirty="0">
                <a:solidFill>
                  <a:srgbClr val="002060"/>
                </a:solidFill>
              </a:rPr>
              <a:t>Спорить не стоит с такими волнами! </a:t>
            </a:r>
          </a:p>
          <a:p>
            <a:pPr>
              <a:defRPr/>
            </a:pPr>
            <a:r>
              <a:rPr lang="ru-RU" sz="2000" b="1" dirty="0">
                <a:solidFill>
                  <a:srgbClr val="002060"/>
                </a:solidFill>
              </a:rPr>
              <a:t>Ты по возможности</a:t>
            </a:r>
          </a:p>
          <a:p>
            <a:pPr>
              <a:defRPr/>
            </a:pPr>
            <a:r>
              <a:rPr lang="ru-RU" sz="2000" b="1" dirty="0">
                <a:solidFill>
                  <a:srgbClr val="002060"/>
                </a:solidFill>
              </a:rPr>
              <a:t> их избегай, </a:t>
            </a:r>
          </a:p>
          <a:p>
            <a:pPr>
              <a:defRPr/>
            </a:pPr>
            <a:r>
              <a:rPr lang="ru-RU" sz="2000" b="1" dirty="0">
                <a:solidFill>
                  <a:srgbClr val="002060"/>
                </a:solidFill>
              </a:rPr>
              <a:t>Близко к корабликам </a:t>
            </a:r>
          </a:p>
          <a:p>
            <a:pPr>
              <a:defRPr/>
            </a:pPr>
            <a:r>
              <a:rPr lang="ru-RU" sz="2000" b="1" dirty="0">
                <a:solidFill>
                  <a:srgbClr val="002060"/>
                </a:solidFill>
              </a:rPr>
              <a:t>не подплывай:</a:t>
            </a:r>
          </a:p>
          <a:p>
            <a:pPr>
              <a:defRPr/>
            </a:pPr>
            <a:r>
              <a:rPr lang="ru-RU" sz="2000" b="1" dirty="0">
                <a:solidFill>
                  <a:srgbClr val="002060"/>
                </a:solidFill>
              </a:rPr>
              <a:t> Сверху пловца разглядеть очень сложно,</a:t>
            </a:r>
          </a:p>
          <a:p>
            <a:pPr>
              <a:defRPr/>
            </a:pPr>
            <a:r>
              <a:rPr lang="ru-RU" sz="2000" b="1" dirty="0">
                <a:solidFill>
                  <a:srgbClr val="002060"/>
                </a:solidFill>
              </a:rPr>
              <a:t> Затормозить на воде невозможно: </a:t>
            </a:r>
          </a:p>
          <a:p>
            <a:pPr>
              <a:defRPr/>
            </a:pPr>
            <a:r>
              <a:rPr lang="ru-RU" sz="2000" b="1" dirty="0">
                <a:solidFill>
                  <a:srgbClr val="002060"/>
                </a:solidFill>
              </a:rPr>
              <a:t>Может водой с головою накрыть, </a:t>
            </a:r>
          </a:p>
          <a:p>
            <a:pPr>
              <a:defRPr/>
            </a:pPr>
            <a:r>
              <a:rPr lang="ru-RU" sz="2000" b="1" dirty="0">
                <a:solidFill>
                  <a:srgbClr val="002060"/>
                </a:solidFill>
              </a:rPr>
              <a:t>Может дыхание перехватить...</a:t>
            </a:r>
          </a:p>
          <a:p>
            <a:pPr>
              <a:defRPr/>
            </a:pP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285728"/>
            <a:ext cx="7858180" cy="492443"/>
          </a:xfrm>
          <a:prstGeom prst="rect">
            <a:avLst/>
          </a:prstGeom>
          <a:noFill/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600" b="1" dirty="0">
                <a:ln w="50800"/>
                <a:solidFill>
                  <a:srgbClr val="FF0000"/>
                </a:solidFill>
              </a:rPr>
              <a:t>Правила безопасного поведения на водоемах</a:t>
            </a:r>
          </a:p>
        </p:txBody>
      </p:sp>
      <p:pic>
        <p:nvPicPr>
          <p:cNvPr id="8198" name="Picture 4" descr="D:\Семейная\Ирина\Анимашки\скутер 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50" y="5572125"/>
            <a:ext cx="1928813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889031" y="2889000"/>
            <a:ext cx="6858000" cy="108000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</a:rPr>
              <a:t>Безоп</a:t>
            </a:r>
            <a:r>
              <a:rPr lang="ru-RU" sz="2800" b="1" dirty="0">
                <a:ln w="50800"/>
                <a:solidFill>
                  <a:schemeClr val="bg1">
                    <a:shade val="50000"/>
                  </a:schemeClr>
                </a:solidFill>
              </a:rPr>
              <a:t>асное поведение  на водоемах</a:t>
            </a:r>
          </a:p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285728"/>
            <a:ext cx="7858180" cy="492443"/>
          </a:xfrm>
          <a:prstGeom prst="rect">
            <a:avLst/>
          </a:prstGeom>
          <a:noFill/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600" b="1" dirty="0">
                <a:ln w="50800"/>
                <a:solidFill>
                  <a:srgbClr val="FF0000"/>
                </a:solidFill>
              </a:rPr>
              <a:t>Правила безопасного поведения на водоемах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857232"/>
            <a:ext cx="6230788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2286000" y="4786313"/>
            <a:ext cx="55721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FFFF"/>
                </a:solidFill>
              </a:rPr>
              <a:t>Весело качаться детям на волнах, </a:t>
            </a:r>
          </a:p>
          <a:p>
            <a:r>
              <a:rPr lang="ru-RU" sz="2000" b="1">
                <a:solidFill>
                  <a:srgbClr val="FFFFFF"/>
                </a:solidFill>
              </a:rPr>
              <a:t>На цветных матрасах, надувных кругах. </a:t>
            </a:r>
          </a:p>
          <a:p>
            <a:r>
              <a:rPr lang="ru-RU" sz="2000" b="1">
                <a:solidFill>
                  <a:srgbClr val="FFFFFF"/>
                </a:solidFill>
              </a:rPr>
              <a:t>Только непременно вы должны узнать:</a:t>
            </a:r>
          </a:p>
          <a:p>
            <a:r>
              <a:rPr lang="ru-RU" sz="2000" b="1">
                <a:solidFill>
                  <a:srgbClr val="FFFFFF"/>
                </a:solidFill>
              </a:rPr>
              <a:t> Далеко не надо в воду заплывать! </a:t>
            </a:r>
          </a:p>
          <a:p>
            <a:r>
              <a:rPr lang="ru-RU" sz="2000" b="1">
                <a:solidFill>
                  <a:srgbClr val="FFFFFF"/>
                </a:solidFill>
              </a:rPr>
              <a:t>Может прохудиться круг или матрас...</a:t>
            </a:r>
          </a:p>
          <a:p>
            <a:r>
              <a:rPr lang="ru-RU" sz="2000" b="1">
                <a:solidFill>
                  <a:srgbClr val="FFFFFF"/>
                </a:solidFill>
              </a:rPr>
              <a:t> Кто спасти успеет из пучины вас?</a:t>
            </a:r>
            <a:endParaRPr lang="ru-RU" sz="20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advClick="0" advTm="0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71414"/>
            <a:ext cx="7858180" cy="492443"/>
          </a:xfrm>
          <a:prstGeom prst="rect">
            <a:avLst/>
          </a:prstGeom>
          <a:noFill/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600" b="1" dirty="0">
                <a:ln w="50800"/>
                <a:solidFill>
                  <a:srgbClr val="FF0000"/>
                </a:solidFill>
              </a:rPr>
              <a:t>Правила безопасного поведения на водоемах</a:t>
            </a:r>
          </a:p>
        </p:txBody>
      </p:sp>
      <p:sp>
        <p:nvSpPr>
          <p:cNvPr id="10243" name="Прямоугольник 3"/>
          <p:cNvSpPr>
            <a:spLocks noChangeArrowheads="1"/>
          </p:cNvSpPr>
          <p:nvPr/>
        </p:nvSpPr>
        <p:spPr bwMode="auto">
          <a:xfrm>
            <a:off x="4416425" y="3244850"/>
            <a:ext cx="311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п</a:t>
            </a:r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785794"/>
            <a:ext cx="4770657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2500313" y="4071938"/>
            <a:ext cx="500062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На самодельном плоту по воде </a:t>
            </a:r>
          </a:p>
          <a:p>
            <a:r>
              <a:rPr lang="ru-RU" sz="2000" b="1"/>
              <a:t>Едут мальчишки вдогонку мечте. </a:t>
            </a:r>
          </a:p>
          <a:p>
            <a:r>
              <a:rPr lang="ru-RU" sz="2000" b="1"/>
              <a:t>Трое матросов, один капитан </a:t>
            </a:r>
          </a:p>
          <a:p>
            <a:r>
              <a:rPr lang="ru-RU" sz="2000" b="1"/>
              <a:t>Мчатся на поиски сказочных стран... </a:t>
            </a:r>
          </a:p>
          <a:p>
            <a:r>
              <a:rPr lang="ru-RU" sz="2000" b="1"/>
              <a:t>Только разъехались бревна в плоту </a:t>
            </a:r>
          </a:p>
          <a:p>
            <a:r>
              <a:rPr lang="ru-RU" sz="2000" b="1"/>
              <a:t>И не догнали мальчишки мечту... Очень опасно с рекою шутить </a:t>
            </a:r>
          </a:p>
          <a:p>
            <a:r>
              <a:rPr lang="ru-RU" sz="2000" b="1">
                <a:latin typeface="Times New Roman" pitchFamily="18" charset="0"/>
              </a:rPr>
              <a:t>И</a:t>
            </a:r>
            <a:r>
              <a:rPr lang="ru-RU" sz="2000" b="1" i="1">
                <a:latin typeface="Times New Roman" pitchFamily="18" charset="0"/>
              </a:rPr>
              <a:t> </a:t>
            </a:r>
            <a:r>
              <a:rPr lang="ru-RU" sz="2000" b="1"/>
              <a:t>на плоту за мечтою поплыть.</a:t>
            </a:r>
            <a:endParaRPr lang="ru-RU" sz="2000"/>
          </a:p>
        </p:txBody>
      </p:sp>
      <p:sp>
        <p:nvSpPr>
          <p:cNvPr id="8" name="Прямоугольник 7"/>
          <p:cNvSpPr/>
          <p:nvPr/>
        </p:nvSpPr>
        <p:spPr>
          <a:xfrm rot="16200000">
            <a:off x="-2961000" y="2961000"/>
            <a:ext cx="6858000" cy="93600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</a:rPr>
              <a:t>Безопасность   на водоемах</a:t>
            </a:r>
          </a:p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advClick="0" advTm="0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285728"/>
            <a:ext cx="7858180" cy="492443"/>
          </a:xfrm>
          <a:prstGeom prst="rect">
            <a:avLst/>
          </a:prstGeom>
          <a:noFill/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600" b="1" dirty="0">
                <a:ln w="50800"/>
                <a:solidFill>
                  <a:srgbClr val="FF0000"/>
                </a:solidFill>
              </a:rPr>
              <a:t>Правила безопасного поведения на водоемах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928670"/>
            <a:ext cx="3811587" cy="5746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4786313" y="1285875"/>
            <a:ext cx="4357687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2060"/>
                </a:solidFill>
              </a:rPr>
              <a:t>С берега спрыгнуть ты не спеши.</a:t>
            </a:r>
          </a:p>
          <a:p>
            <a:r>
              <a:rPr lang="ru-RU" sz="2000" b="1">
                <a:solidFill>
                  <a:srgbClr val="002060"/>
                </a:solidFill>
              </a:rPr>
              <a:t>Лучше в начале дно изучи.</a:t>
            </a:r>
          </a:p>
          <a:p>
            <a:r>
              <a:rPr lang="ru-RU" sz="2000" b="1">
                <a:solidFill>
                  <a:srgbClr val="002060"/>
                </a:solidFill>
              </a:rPr>
              <a:t>Ветки, коряги, осколки стекла</a:t>
            </a:r>
          </a:p>
          <a:p>
            <a:r>
              <a:rPr lang="ru-RU" sz="2000" b="1">
                <a:solidFill>
                  <a:srgbClr val="002060"/>
                </a:solidFill>
              </a:rPr>
              <a:t>Могут испортить вам отдых слегка.</a:t>
            </a:r>
          </a:p>
          <a:p>
            <a:endParaRPr lang="ru-RU"/>
          </a:p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-2961000" y="2961000"/>
            <a:ext cx="6858000" cy="93600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</a:rPr>
              <a:t>Безопасность   на водоемах</a:t>
            </a:r>
          </a:p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advClick="0" advTm="0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889031" y="2889000"/>
            <a:ext cx="6858000" cy="108000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</a:rPr>
              <a:t>Безоп</a:t>
            </a:r>
            <a:r>
              <a:rPr lang="ru-RU" sz="2800" b="1" dirty="0">
                <a:ln w="50800"/>
                <a:solidFill>
                  <a:schemeClr val="bg1">
                    <a:shade val="50000"/>
                  </a:schemeClr>
                </a:solidFill>
              </a:rPr>
              <a:t>асное поведение  на водоемах</a:t>
            </a:r>
          </a:p>
          <a:p>
            <a:pPr algn="ctr">
              <a:defRPr/>
            </a:pP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5429250" y="2357438"/>
            <a:ext cx="37147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</a:rPr>
              <a:t>На высоком берегу,</a:t>
            </a:r>
          </a:p>
          <a:p>
            <a:r>
              <a:rPr lang="ru-RU" sz="2400" b="1">
                <a:solidFill>
                  <a:srgbClr val="002060"/>
                </a:solidFill>
              </a:rPr>
              <a:t>Дети, не играйте!</a:t>
            </a:r>
          </a:p>
          <a:p>
            <a:r>
              <a:rPr lang="ru-RU" sz="2400" b="1">
                <a:solidFill>
                  <a:srgbClr val="002060"/>
                </a:solidFill>
              </a:rPr>
              <a:t>Из-под ног уйти земля</a:t>
            </a:r>
          </a:p>
          <a:p>
            <a:r>
              <a:rPr lang="ru-RU" sz="2400" b="1">
                <a:solidFill>
                  <a:srgbClr val="002060"/>
                </a:solidFill>
              </a:rPr>
              <a:t>Может, так и знайте!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285728"/>
            <a:ext cx="7858180" cy="492443"/>
          </a:xfrm>
          <a:prstGeom prst="rect">
            <a:avLst/>
          </a:prstGeom>
          <a:noFill/>
          <a:scene3d>
            <a:camera prst="orthographicFront"/>
            <a:lightRig rig="balanced" dir="t">
              <a:rot lat="0" lon="0" rev="2100000"/>
            </a:lightRig>
          </a:scene3d>
          <a:sp3d>
            <a:bevelT/>
          </a:sp3d>
        </p:spPr>
        <p:txBody>
          <a:bodyPr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600" b="1" dirty="0">
                <a:ln w="50800"/>
                <a:solidFill>
                  <a:srgbClr val="FF0000"/>
                </a:solidFill>
              </a:rPr>
              <a:t>Правила безопасного поведения на водоемах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071546"/>
            <a:ext cx="3740150" cy="53324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0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1954</TotalTime>
  <Words>555</Words>
  <Application>Microsoft Office PowerPoint</Application>
  <PresentationFormat>Экран (4:3)</PresentationFormat>
  <Paragraphs>121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Облака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Benq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«Я здоровье берегу, сам себе я помогу».</dc:title>
  <dc:creator>Mashka</dc:creator>
  <cp:lastModifiedBy>Teacher</cp:lastModifiedBy>
  <cp:revision>174</cp:revision>
  <dcterms:created xsi:type="dcterms:W3CDTF">2010-10-13T17:51:54Z</dcterms:created>
  <dcterms:modified xsi:type="dcterms:W3CDTF">2020-05-27T06:39:28Z</dcterms:modified>
</cp:coreProperties>
</file>