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1800" y="18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>
            <a:defRPr sz="1600"/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.1884396924125982"/>
          <c:y val="0.22264368858604294"/>
          <c:w val="0.63755710465594528"/>
          <c:h val="0.74482298384982981"/>
        </c:manualLayout>
      </c:layout>
      <c:radarChart>
        <c:radarStyle val="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МБДОУ Детский сад №6 пгт Кавалерово Кавалеровского района</c:v>
                </c:pt>
              </c:strCache>
            </c:strRef>
          </c:tx>
          <c:spPr>
            <a:ln w="50800">
              <a:solidFill>
                <a:schemeClr val="accent6">
                  <a:lumMod val="75000"/>
                </a:schemeClr>
              </a:solidFill>
            </a:ln>
          </c:spPr>
          <c:marker>
            <c:symbol val="circle"/>
            <c:size val="19"/>
            <c:spPr>
              <a:solidFill>
                <a:srgbClr val="B8EB95"/>
              </a:solidFill>
            </c:spPr>
          </c:marker>
          <c:cat>
            <c:strRef>
              <c:f>Лист1!$A$2:$A$6</c:f>
              <c:strCache>
                <c:ptCount val="5"/>
                <c:pt idx="0">
                  <c:v>Открытость и доступность информации</c:v>
                </c:pt>
                <c:pt idx="1">
                  <c:v>Комфортность условий предоставления услуг</c:v>
                </c:pt>
                <c:pt idx="2">
                  <c:v>Доступность услуг для инвалидов</c:v>
                </c:pt>
                <c:pt idx="3">
                  <c:v>Доброжелательность, вежливость </c:v>
                </c:pt>
                <c:pt idx="4">
                  <c:v>Удовлетворенность условиями оказания услуг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97.3</c:v>
                </c:pt>
                <c:pt idx="1">
                  <c:v>88</c:v>
                </c:pt>
                <c:pt idx="2">
                  <c:v>8</c:v>
                </c:pt>
                <c:pt idx="3">
                  <c:v>98.4</c:v>
                </c:pt>
                <c:pt idx="4">
                  <c:v>77.7</c:v>
                </c:pt>
              </c:numCache>
            </c:numRef>
          </c:val>
        </c:ser>
        <c:axId val="81123968"/>
        <c:axId val="81126144"/>
      </c:radarChart>
      <c:catAx>
        <c:axId val="81123968"/>
        <c:scaling>
          <c:orientation val="minMax"/>
        </c:scaling>
        <c:axPos val="b"/>
        <c:majorGridlines/>
        <c:numFmt formatCode="dd/mm/yyyy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81126144"/>
        <c:crosses val="autoZero"/>
        <c:auto val="1"/>
        <c:lblAlgn val="ctr"/>
        <c:lblOffset val="100"/>
      </c:catAx>
      <c:valAx>
        <c:axId val="81126144"/>
        <c:scaling>
          <c:orientation val="minMax"/>
          <c:min val="0"/>
        </c:scaling>
        <c:axPos val="l"/>
        <c:majorGridlines/>
        <c:numFmt formatCode="General" sourceLinked="1"/>
        <c:majorTickMark val="cross"/>
        <c:tickLblPos val="nextTo"/>
        <c:crossAx val="8112396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CB8B-FD72-4EBF-A238-E639B5B3D2AC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2BDE-66B3-46CA-ACFD-DB31BC2426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CB8B-FD72-4EBF-A238-E639B5B3D2AC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2BDE-66B3-46CA-ACFD-DB31BC2426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CB8B-FD72-4EBF-A238-E639B5B3D2AC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2BDE-66B3-46CA-ACFD-DB31BC2426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472" y="275012"/>
            <a:ext cx="8229057" cy="114324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472" y="1599673"/>
            <a:ext cx="8229057" cy="4526884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ED9D0-92BB-4952-9F0B-5E14F0282F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89983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CB8B-FD72-4EBF-A238-E639B5B3D2AC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2BDE-66B3-46CA-ACFD-DB31BC2426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CB8B-FD72-4EBF-A238-E639B5B3D2AC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2BDE-66B3-46CA-ACFD-DB31BC2426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CB8B-FD72-4EBF-A238-E639B5B3D2AC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2BDE-66B3-46CA-ACFD-DB31BC2426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CB8B-FD72-4EBF-A238-E639B5B3D2AC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2BDE-66B3-46CA-ACFD-DB31BC2426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CB8B-FD72-4EBF-A238-E639B5B3D2AC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2BDE-66B3-46CA-ACFD-DB31BC2426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CB8B-FD72-4EBF-A238-E639B5B3D2AC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2BDE-66B3-46CA-ACFD-DB31BC2426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CB8B-FD72-4EBF-A238-E639B5B3D2AC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2BDE-66B3-46CA-ACFD-DB31BC2426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CB8B-FD72-4EBF-A238-E639B5B3D2AC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2BDE-66B3-46CA-ACFD-DB31BC2426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8CB8B-FD72-4EBF-A238-E639B5B3D2AC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12BDE-66B3-46CA-ACFD-DB31BC2426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915570" eaLnBrk="0" hangingPunct="0">
              <a:defRPr sz="1800">
                <a:solidFill>
                  <a:schemeClr val="tx1"/>
                </a:solidFill>
                <a:latin typeface="Arial" charset="0"/>
              </a:defRPr>
            </a:lvl1pPr>
            <a:lvl2pPr marL="651196" indent="-250460" defTabSz="915570" eaLnBrk="0" hangingPunct="0">
              <a:defRPr sz="1800">
                <a:solidFill>
                  <a:schemeClr val="tx1"/>
                </a:solidFill>
                <a:latin typeface="Arial" charset="0"/>
              </a:defRPr>
            </a:lvl2pPr>
            <a:lvl3pPr marL="1001840" indent="-200368" defTabSz="915570" eaLnBrk="0" hangingPunct="0">
              <a:defRPr sz="1800">
                <a:solidFill>
                  <a:schemeClr val="tx1"/>
                </a:solidFill>
                <a:latin typeface="Arial" charset="0"/>
              </a:defRPr>
            </a:lvl3pPr>
            <a:lvl4pPr marL="1402575" indent="-200368" defTabSz="915570" eaLnBrk="0" hangingPunct="0">
              <a:defRPr sz="1800">
                <a:solidFill>
                  <a:schemeClr val="tx1"/>
                </a:solidFill>
                <a:latin typeface="Arial" charset="0"/>
              </a:defRPr>
            </a:lvl4pPr>
            <a:lvl5pPr marL="1803311" indent="-200368" defTabSz="915570" eaLnBrk="0" hangingPunct="0">
              <a:defRPr sz="1800">
                <a:solidFill>
                  <a:schemeClr val="tx1"/>
                </a:solidFill>
                <a:latin typeface="Arial" charset="0"/>
              </a:defRPr>
            </a:lvl5pPr>
            <a:lvl6pPr marL="2204047" indent="-200368" defTabSz="91557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</a:defRPr>
            </a:lvl6pPr>
            <a:lvl7pPr marL="2604783" indent="-200368" defTabSz="91557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</a:defRPr>
            </a:lvl7pPr>
            <a:lvl8pPr marL="3005519" indent="-200368" defTabSz="91557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</a:defRPr>
            </a:lvl8pPr>
            <a:lvl9pPr marL="3406254" indent="-200368" defTabSz="91557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E03E25-98C0-4A3B-9A0A-2789B67D4F94}" type="slidenum">
              <a:rPr lang="ru-RU" altLang="ru-RU" sz="900" smtClean="0"/>
              <a:pPr eaLnBrk="1" hangingPunct="1"/>
              <a:t>1</a:t>
            </a:fld>
            <a:endParaRPr lang="ru-RU" altLang="ru-RU" sz="900" dirty="0" smtClean="0"/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146652" y="568812"/>
            <a:ext cx="8514209" cy="313326"/>
            <a:chOff x="2200" y="2631"/>
            <a:chExt cx="614" cy="614"/>
          </a:xfrm>
        </p:grpSpPr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2200" y="2631"/>
              <a:ext cx="614" cy="614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 w="12700">
              <a:solidFill>
                <a:srgbClr val="E7F1E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2251" y="2684"/>
              <a:ext cx="526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95000"/>
                </a:lnSpc>
                <a:spcAft>
                  <a:spcPct val="25000"/>
                </a:spcAft>
              </a:pPr>
              <a:r>
                <a:rPr lang="ru-RU" sz="1600" b="1" dirty="0">
                  <a:solidFill>
                    <a:schemeClr val="bg1"/>
                  </a:solidFill>
                  <a:latin typeface="Arial Narrow" pitchFamily="34" charset="0"/>
                </a:rPr>
                <a:t>ИТОГОВЫЙ РЕЙТИНГ НОК - 2019</a:t>
              </a:r>
              <a:endParaRPr lang="ru-RU" sz="10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827089" y="1055701"/>
            <a:ext cx="3220723" cy="5343910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pPr indent="314466"/>
            <a:r>
              <a:rPr lang="ru-RU" sz="900" dirty="0"/>
              <a:t>Итоговые оценки: </a:t>
            </a:r>
            <a:r>
              <a:rPr lang="ru-RU" sz="900" dirty="0" smtClean="0"/>
              <a:t>88 комфортность условий предоставления услуг , 94,3 баллов по </a:t>
            </a:r>
            <a:r>
              <a:rPr lang="ru-RU" sz="900" dirty="0"/>
              <a:t>показателю доступности образовательной </a:t>
            </a:r>
            <a:r>
              <a:rPr lang="ru-RU" sz="900" dirty="0" smtClean="0"/>
              <a:t>организации; </a:t>
            </a:r>
            <a:r>
              <a:rPr lang="ru-RU" sz="900" dirty="0" smtClean="0"/>
              <a:t>для </a:t>
            </a:r>
            <a:r>
              <a:rPr lang="ru-RU" sz="900" dirty="0"/>
              <a:t>обучения инвалидов и лиц с ограниченными возможностями </a:t>
            </a:r>
            <a:r>
              <a:rPr lang="ru-RU" sz="900" dirty="0" smtClean="0"/>
              <a:t>здоровья - </a:t>
            </a:r>
            <a:r>
              <a:rPr lang="ru-RU" sz="900" dirty="0" smtClean="0"/>
              <a:t>58 </a:t>
            </a:r>
            <a:r>
              <a:rPr lang="ru-RU" sz="900" dirty="0"/>
              <a:t>баллов, по показателю доброжелательности, вежливости, компетентности работников, показатель составил 98,4 баллов. По критериям удовлетворенности качеством образовательной организации, данная организация получила 96,8 баллов. Итоговый показатель по данной организации составил </a:t>
            </a:r>
            <a:r>
              <a:rPr lang="ru-RU" sz="900" dirty="0" smtClean="0"/>
              <a:t>87,1балл.</a:t>
            </a:r>
            <a:endParaRPr lang="ru-RU" sz="900" dirty="0"/>
          </a:p>
          <a:p>
            <a:pPr indent="314466"/>
            <a:r>
              <a:rPr lang="ru-RU" sz="900" dirty="0"/>
              <a:t>Необходимо обеспечить оборудование помещений организации и прилегающей к ней территории с учетом доступности для инвалидов и лиц с ограничениями (оборудованными входными группами, выделенными местами на парковках и автостоянках, оборудование  адаптированных лифтов, поручней, обеспечение наличия сменных кресел-колясок, и специально оборудованных санитарно-гигиенических помещений)</a:t>
            </a:r>
          </a:p>
          <a:p>
            <a:pPr indent="314466"/>
            <a:r>
              <a:rPr lang="ru-RU" sz="900" dirty="0"/>
              <a:t>Необходимо обеспечить в </a:t>
            </a:r>
            <a:r>
              <a:rPr lang="ru-RU" sz="900" dirty="0" smtClean="0"/>
              <a:t>организации </a:t>
            </a:r>
            <a:r>
              <a:rPr lang="ru-RU" sz="900" dirty="0"/>
              <a:t>условий доступности, позволяющих инвалидам получать услуги наравне с другими. Обеспечить дублирование звуковой и зрительной информации, дублирование надписей, знаков, прочей важной графической информации с помощью рельефно-точечного шрифта Брайля. Предусмотреть возможность предоставления нуждающимся, услуг по </a:t>
            </a:r>
            <a:r>
              <a:rPr lang="ru-RU" sz="900" dirty="0" err="1"/>
              <a:t>сурдопереводу</a:t>
            </a:r>
            <a:r>
              <a:rPr lang="ru-RU" sz="900" dirty="0"/>
              <a:t>. Обеспечить альтернативную версию официального интернет-сайта для граждан с ограничениями возможностей по слуху и зрению, если таковой функции еще нет. При необходимости, обеспечить поддержку при инструктировании персонала в отношении сопровождения инвалидов. Предусмотреть возможность дистанционного обучения.</a:t>
            </a:r>
          </a:p>
          <a:p>
            <a:pPr indent="314466"/>
            <a:r>
              <a:rPr lang="ru-RU" sz="900" dirty="0"/>
              <a:t>Необходимо с помощью обратной связи с получателями услуг, выяснить что еще, помимо факторов, освещенных в данном исследовании, может влиять на неудовлетворенность доступностью данной организации для инвалидов. Принять меры по устранению и этих недостатков тоже.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4010444701"/>
              </p:ext>
            </p:extLst>
          </p:nvPr>
        </p:nvGraphicFramePr>
        <p:xfrm>
          <a:off x="304593" y="1026818"/>
          <a:ext cx="5615580" cy="5450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80572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253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РОНО</dc:creator>
  <cp:lastModifiedBy>РОНО</cp:lastModifiedBy>
  <cp:revision>2</cp:revision>
  <dcterms:created xsi:type="dcterms:W3CDTF">2020-05-14T04:39:57Z</dcterms:created>
  <dcterms:modified xsi:type="dcterms:W3CDTF">2020-05-18T01:35:19Z</dcterms:modified>
</cp:coreProperties>
</file>